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60" r:id="rId4"/>
  </p:sldIdLst>
  <p:sldSz cx="9906000" cy="6858000" type="A4"/>
  <p:notesSz cx="9945688" cy="68119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00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A8E8E8-8FD8-43B2-8C95-FE504F20CA36}" v="1" dt="2023-06-06T02:21:04.7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alup yurika" userId="923a0495916e7cd1" providerId="LiveId" clId="{26A8E8E8-8FD8-43B2-8C95-FE504F20CA36}"/>
    <pc:docChg chg="undo custSel modSld">
      <pc:chgData name="healup yurika" userId="923a0495916e7cd1" providerId="LiveId" clId="{26A8E8E8-8FD8-43B2-8C95-FE504F20CA36}" dt="2023-06-06T02:29:55.528" v="172" actId="1035"/>
      <pc:docMkLst>
        <pc:docMk/>
      </pc:docMkLst>
      <pc:sldChg chg="modSp mod">
        <pc:chgData name="healup yurika" userId="923a0495916e7cd1" providerId="LiveId" clId="{26A8E8E8-8FD8-43B2-8C95-FE504F20CA36}" dt="2023-06-06T02:20:44.646" v="22" actId="20577"/>
        <pc:sldMkLst>
          <pc:docMk/>
          <pc:sldMk cId="3761802066" sldId="257"/>
        </pc:sldMkLst>
        <pc:graphicFrameChg chg="modGraphic">
          <ac:chgData name="healup yurika" userId="923a0495916e7cd1" providerId="LiveId" clId="{26A8E8E8-8FD8-43B2-8C95-FE504F20CA36}" dt="2023-06-06T02:20:44.646" v="22" actId="20577"/>
          <ac:graphicFrameMkLst>
            <pc:docMk/>
            <pc:sldMk cId="3761802066" sldId="257"/>
            <ac:graphicFrameMk id="2" creationId="{00000000-0000-0000-0000-000000000000}"/>
          </ac:graphicFrameMkLst>
        </pc:graphicFrameChg>
      </pc:sldChg>
      <pc:sldChg chg="modSp mod">
        <pc:chgData name="healup yurika" userId="923a0495916e7cd1" providerId="LiveId" clId="{26A8E8E8-8FD8-43B2-8C95-FE504F20CA36}" dt="2023-06-06T02:20:29.889" v="20" actId="20577"/>
        <pc:sldMkLst>
          <pc:docMk/>
          <pc:sldMk cId="3817244139" sldId="258"/>
        </pc:sldMkLst>
        <pc:graphicFrameChg chg="modGraphic">
          <ac:chgData name="healup yurika" userId="923a0495916e7cd1" providerId="LiveId" clId="{26A8E8E8-8FD8-43B2-8C95-FE504F20CA36}" dt="2023-06-06T02:20:29.889" v="20" actId="20577"/>
          <ac:graphicFrameMkLst>
            <pc:docMk/>
            <pc:sldMk cId="3817244139" sldId="258"/>
            <ac:graphicFrameMk id="29" creationId="{00000000-0000-0000-0000-000000000000}"/>
          </ac:graphicFrameMkLst>
        </pc:graphicFrameChg>
      </pc:sldChg>
      <pc:sldChg chg="modSp mod">
        <pc:chgData name="healup yurika" userId="923a0495916e7cd1" providerId="LiveId" clId="{26A8E8E8-8FD8-43B2-8C95-FE504F20CA36}" dt="2023-06-06T02:29:55.528" v="172" actId="1035"/>
        <pc:sldMkLst>
          <pc:docMk/>
          <pc:sldMk cId="294630064" sldId="260"/>
        </pc:sldMkLst>
        <pc:spChg chg="mod">
          <ac:chgData name="healup yurika" userId="923a0495916e7cd1" providerId="LiveId" clId="{26A8E8E8-8FD8-43B2-8C95-FE504F20CA36}" dt="2023-06-06T02:29:55.528" v="172" actId="1035"/>
          <ac:spMkLst>
            <pc:docMk/>
            <pc:sldMk cId="294630064" sldId="260"/>
            <ac:spMk id="3" creationId="{00000000-0000-0000-0000-000000000000}"/>
          </ac:spMkLst>
        </pc:spChg>
        <pc:graphicFrameChg chg="mod modGraphic">
          <ac:chgData name="healup yurika" userId="923a0495916e7cd1" providerId="LiveId" clId="{26A8E8E8-8FD8-43B2-8C95-FE504F20CA36}" dt="2023-06-06T02:29:40.216" v="162" actId="14100"/>
          <ac:graphicFrameMkLst>
            <pc:docMk/>
            <pc:sldMk cId="294630064" sldId="260"/>
            <ac:graphicFrameMk id="5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4E3F-E9B7-4151-A111-F13E778E6D8F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E86B-0A88-4BB4-9D2F-973064B29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07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4E3F-E9B7-4151-A111-F13E778E6D8F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E86B-0A88-4BB4-9D2F-973064B29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545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4E3F-E9B7-4151-A111-F13E778E6D8F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E86B-0A88-4BB4-9D2F-973064B29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600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4E3F-E9B7-4151-A111-F13E778E6D8F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E86B-0A88-4BB4-9D2F-973064B29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592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4E3F-E9B7-4151-A111-F13E778E6D8F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E86B-0A88-4BB4-9D2F-973064B29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0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4E3F-E9B7-4151-A111-F13E778E6D8F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E86B-0A88-4BB4-9D2F-973064B29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695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4E3F-E9B7-4151-A111-F13E778E6D8F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E86B-0A88-4BB4-9D2F-973064B29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760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4E3F-E9B7-4151-A111-F13E778E6D8F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E86B-0A88-4BB4-9D2F-973064B29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999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4E3F-E9B7-4151-A111-F13E778E6D8F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E86B-0A88-4BB4-9D2F-973064B29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715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4E3F-E9B7-4151-A111-F13E778E6D8F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E86B-0A88-4BB4-9D2F-973064B29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05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4E3F-E9B7-4151-A111-F13E778E6D8F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E86B-0A88-4BB4-9D2F-973064B29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402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34E3F-E9B7-4151-A111-F13E778E6D8F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AE86B-0A88-4BB4-9D2F-973064B29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76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70" y="5414983"/>
            <a:ext cx="1437927" cy="1450153"/>
          </a:xfrm>
          <a:prstGeom prst="rect">
            <a:avLst/>
          </a:prstGeom>
        </p:spPr>
      </p:pic>
      <p:sp>
        <p:nvSpPr>
          <p:cNvPr id="13" name="吹き出し: 円形 12"/>
          <p:cNvSpPr/>
          <p:nvPr/>
        </p:nvSpPr>
        <p:spPr>
          <a:xfrm>
            <a:off x="2121191" y="5095529"/>
            <a:ext cx="3068767" cy="1647231"/>
          </a:xfrm>
          <a:prstGeom prst="wedgeEllipseCallout">
            <a:avLst>
              <a:gd name="adj1" fmla="val -59595"/>
              <a:gd name="adj2" fmla="val 23631"/>
            </a:avLst>
          </a:prstGeom>
          <a:noFill/>
          <a:ln w="349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90833" y="5318979"/>
            <a:ext cx="29294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  </a:t>
            </a:r>
            <a:r>
              <a:rPr kumimoji="1" lang="ja-JP" altLang="en-US" b="1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キレイになって</a:t>
            </a:r>
            <a:endParaRPr kumimoji="1" lang="en-US" altLang="ja-JP" b="1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r>
              <a:rPr kumimoji="1" lang="ja-JP" altLang="en-US" b="1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 夏涼しくて、冬暖かくて</a:t>
            </a:r>
            <a:endParaRPr kumimoji="1" lang="en-US" altLang="ja-JP" b="1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r>
              <a:rPr kumimoji="1" lang="ja-JP" altLang="en-US" b="1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電気代も節約になる</a:t>
            </a:r>
            <a:endParaRPr kumimoji="1" lang="en-US" altLang="ja-JP" b="1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r>
              <a:rPr kumimoji="1" lang="en-US" altLang="ja-JP" b="1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 </a:t>
            </a:r>
            <a:r>
              <a:rPr kumimoji="1" lang="ja-JP" altLang="en-US" b="1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 なんて嬉しい</a:t>
            </a:r>
            <a:r>
              <a:rPr kumimoji="1" lang="ja-JP" altLang="en-US" b="1" dirty="0">
                <a:solidFill>
                  <a:srgbClr val="FF0000"/>
                </a:solidFill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♪</a:t>
            </a: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400" y="5019092"/>
            <a:ext cx="2919540" cy="1833341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9000">
            <a:off x="8145102" y="4956202"/>
            <a:ext cx="729563" cy="725554"/>
          </a:xfrm>
          <a:prstGeom prst="rect">
            <a:avLst/>
          </a:prstGeom>
        </p:spPr>
      </p:pic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077542"/>
              </p:ext>
            </p:extLst>
          </p:nvPr>
        </p:nvGraphicFramePr>
        <p:xfrm>
          <a:off x="282272" y="19603"/>
          <a:ext cx="9406392" cy="4999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001">
                  <a:extLst>
                    <a:ext uri="{9D8B030D-6E8A-4147-A177-3AD203B41FA5}">
                      <a16:colId xmlns:a16="http://schemas.microsoft.com/office/drawing/2014/main" val="1168595530"/>
                    </a:ext>
                  </a:extLst>
                </a:gridCol>
                <a:gridCol w="2184195">
                  <a:extLst>
                    <a:ext uri="{9D8B030D-6E8A-4147-A177-3AD203B41FA5}">
                      <a16:colId xmlns:a16="http://schemas.microsoft.com/office/drawing/2014/main" val="2584264813"/>
                    </a:ext>
                  </a:extLst>
                </a:gridCol>
                <a:gridCol w="2351598">
                  <a:extLst>
                    <a:ext uri="{9D8B030D-6E8A-4147-A177-3AD203B41FA5}">
                      <a16:colId xmlns:a16="http://schemas.microsoft.com/office/drawing/2014/main" val="2112138789"/>
                    </a:ext>
                  </a:extLst>
                </a:gridCol>
                <a:gridCol w="2351598">
                  <a:extLst>
                    <a:ext uri="{9D8B030D-6E8A-4147-A177-3AD203B41FA5}">
                      <a16:colId xmlns:a16="http://schemas.microsoft.com/office/drawing/2014/main" val="996782662"/>
                    </a:ext>
                  </a:extLst>
                </a:gridCol>
              </a:tblGrid>
              <a:tr h="48955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/>
                        <a:t>屋根・壁　塗替え（一般住宅　</a:t>
                      </a:r>
                      <a:r>
                        <a:rPr kumimoji="1" lang="ja-JP" altLang="en-US" sz="2000" dirty="0"/>
                        <a:t>塗布面積</a:t>
                      </a:r>
                      <a:r>
                        <a:rPr kumimoji="1" lang="en-US" altLang="ja-JP" sz="2000" dirty="0"/>
                        <a:t>240</a:t>
                      </a:r>
                      <a:r>
                        <a:rPr kumimoji="1" lang="ja-JP" altLang="en-US" sz="2000" dirty="0"/>
                        <a:t>㎡</a:t>
                      </a:r>
                      <a:r>
                        <a:rPr kumimoji="1" lang="ja-JP" altLang="en-US" sz="2800" dirty="0"/>
                        <a:t>）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493401"/>
                  </a:ext>
                </a:extLst>
              </a:tr>
              <a:tr h="604743"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一般塗料</a:t>
                      </a:r>
                      <a:endParaRPr kumimoji="1" lang="en-US" altLang="ja-JP" sz="1600" b="1" dirty="0"/>
                    </a:p>
                    <a:p>
                      <a:pPr algn="ctr"/>
                      <a:r>
                        <a:rPr kumimoji="1" lang="ja-JP" altLang="en-US" sz="1600" b="1" dirty="0"/>
                        <a:t>シリコン系塗料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遮熱・断熱塗料</a:t>
                      </a:r>
                      <a:endParaRPr kumimoji="1" lang="en-US" altLang="ja-JP" sz="1600" b="1" dirty="0"/>
                    </a:p>
                    <a:p>
                      <a:pPr algn="ctr"/>
                      <a:r>
                        <a:rPr kumimoji="1" lang="ja-JP" altLang="en-US" sz="1600" b="1" dirty="0"/>
                        <a:t>ルミナスター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/>
                        <a:t>遮熱・断熱塗料</a:t>
                      </a:r>
                      <a:endParaRPr kumimoji="1" lang="en-US" altLang="ja-JP" sz="1600" b="1" dirty="0"/>
                    </a:p>
                    <a:p>
                      <a:pPr algn="ctr"/>
                      <a:r>
                        <a:rPr kumimoji="1" lang="ja-JP" altLang="en-US" sz="1600" b="1" dirty="0"/>
                        <a:t>他社塗料　</a:t>
                      </a:r>
                      <a:r>
                        <a:rPr kumimoji="1" lang="en-US" altLang="ja-JP" sz="1600" b="1" dirty="0"/>
                        <a:t>A</a:t>
                      </a:r>
                      <a:endParaRPr kumimoji="1" lang="ja-JP" altLang="en-US" sz="1600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35213"/>
                  </a:ext>
                </a:extLst>
              </a:tr>
              <a:tr h="7487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施工費用</a:t>
                      </a:r>
                      <a:endParaRPr kumimoji="1" lang="en-US" altLang="ja-JP" sz="1600" b="1" dirty="0"/>
                    </a:p>
                    <a:p>
                      <a:pPr algn="ctr"/>
                      <a:r>
                        <a:rPr kumimoji="1" lang="ja-JP" altLang="en-US" sz="1400" b="1" dirty="0"/>
                        <a:t>（塗装及び基本施工費含む）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１２０万円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１３２万円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１７０万円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027912"/>
                  </a:ext>
                </a:extLst>
              </a:tr>
              <a:tr h="5063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塗装単価／㎡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1,800</a:t>
                      </a:r>
                      <a:r>
                        <a:rPr kumimoji="1" lang="ja-JP" altLang="en-US" b="1" dirty="0"/>
                        <a:t>円／㎡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1,250</a:t>
                      </a:r>
                      <a:r>
                        <a:rPr kumimoji="1" lang="ja-JP" altLang="en-US" b="1" dirty="0"/>
                        <a:t>円／㎡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3,800</a:t>
                      </a:r>
                      <a:r>
                        <a:rPr kumimoji="1" lang="ja-JP" altLang="en-US" b="1" dirty="0"/>
                        <a:t>円／㎡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895061"/>
                  </a:ext>
                </a:extLst>
              </a:tr>
              <a:tr h="6832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削減コスト・削減率</a:t>
                      </a:r>
                      <a:endParaRPr kumimoji="1" lang="en-US" altLang="ja-JP" sz="1600" b="1" dirty="0"/>
                    </a:p>
                    <a:p>
                      <a:pPr algn="ctr"/>
                      <a:r>
                        <a:rPr kumimoji="1" lang="ja-JP" altLang="en-US" sz="1600" b="1" dirty="0"/>
                        <a:t>年間電気代</a:t>
                      </a:r>
                      <a:r>
                        <a:rPr kumimoji="1" lang="ja-JP" altLang="en-US" sz="1400" b="1" dirty="0"/>
                        <a:t>（</a:t>
                      </a:r>
                      <a:r>
                        <a:rPr kumimoji="1" lang="en-US" altLang="ja-JP" sz="1400" b="1" dirty="0"/>
                        <a:t>25</a:t>
                      </a:r>
                      <a:r>
                        <a:rPr kumimoji="1" lang="ja-JP" altLang="en-US" sz="1400" b="1" dirty="0"/>
                        <a:t>万円</a:t>
                      </a:r>
                      <a:r>
                        <a:rPr kumimoji="1" lang="ja-JP" altLang="en-US" sz="1100" b="1" dirty="0"/>
                        <a:t>の場合</a:t>
                      </a:r>
                      <a:r>
                        <a:rPr kumimoji="1" lang="ja-JP" altLang="en-US" sz="1400" b="1" dirty="0"/>
                        <a:t>）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</a:t>
                      </a:r>
                      <a:r>
                        <a:rPr kumimoji="1" lang="ja-JP" altLang="en-US" b="1" dirty="0"/>
                        <a:t>円</a:t>
                      </a:r>
                      <a:endParaRPr kumimoji="1" lang="en-US" altLang="ja-JP" b="1" dirty="0"/>
                    </a:p>
                    <a:p>
                      <a:pPr algn="ctr"/>
                      <a:r>
                        <a:rPr kumimoji="1" lang="en-US" altLang="ja-JP" b="1" dirty="0"/>
                        <a:t>0</a:t>
                      </a:r>
                      <a:r>
                        <a:rPr kumimoji="1" lang="ja-JP" altLang="en-US" b="1" dirty="0"/>
                        <a:t>％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－</a:t>
                      </a:r>
                      <a:r>
                        <a:rPr kumimoji="1" lang="en-US" altLang="ja-JP" b="1" dirty="0"/>
                        <a:t>62,500</a:t>
                      </a:r>
                      <a:r>
                        <a:rPr kumimoji="1" lang="ja-JP" altLang="en-US" b="1" dirty="0"/>
                        <a:t>円</a:t>
                      </a:r>
                      <a:endParaRPr kumimoji="1" lang="en-US" altLang="ja-JP" b="1" dirty="0"/>
                    </a:p>
                    <a:p>
                      <a:pPr algn="ctr"/>
                      <a:r>
                        <a:rPr kumimoji="1" lang="en-US" altLang="ja-JP" b="1" dirty="0"/>
                        <a:t>25</a:t>
                      </a:r>
                      <a:r>
                        <a:rPr kumimoji="1" lang="ja-JP" altLang="en-US" b="1" dirty="0"/>
                        <a:t>％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－</a:t>
                      </a:r>
                      <a:r>
                        <a:rPr kumimoji="1" lang="en-US" altLang="ja-JP" b="1" dirty="0"/>
                        <a:t>50,000</a:t>
                      </a:r>
                      <a:r>
                        <a:rPr kumimoji="1" lang="ja-JP" altLang="en-US" b="1" dirty="0"/>
                        <a:t>円</a:t>
                      </a:r>
                      <a:endParaRPr kumimoji="1" lang="en-US" altLang="ja-JP" b="1" dirty="0"/>
                    </a:p>
                    <a:p>
                      <a:pPr algn="ctr"/>
                      <a:r>
                        <a:rPr kumimoji="1" lang="en-US" altLang="ja-JP" b="1" dirty="0"/>
                        <a:t>20</a:t>
                      </a:r>
                      <a:r>
                        <a:rPr kumimoji="1" lang="ja-JP" altLang="en-US" b="1" dirty="0"/>
                        <a:t>％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262950"/>
                  </a:ext>
                </a:extLst>
              </a:tr>
              <a:tr h="5559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耐用年数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８年～</a:t>
                      </a:r>
                      <a:r>
                        <a:rPr kumimoji="1" lang="en-US" altLang="ja-JP" b="1" dirty="0"/>
                        <a:t>13</a:t>
                      </a:r>
                      <a:r>
                        <a:rPr kumimoji="1" lang="ja-JP" altLang="en-US" b="1" dirty="0"/>
                        <a:t>年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/>
                        <a:t>１５年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10</a:t>
                      </a:r>
                      <a:r>
                        <a:rPr kumimoji="1" lang="ja-JP" altLang="en-US" b="1" dirty="0"/>
                        <a:t>年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16369"/>
                  </a:ext>
                </a:extLst>
              </a:tr>
              <a:tr h="5183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/>
                        <a:t>一般塗料との差額回収期間</a:t>
                      </a:r>
                      <a:endParaRPr kumimoji="1" lang="en-US" altLang="ja-JP" sz="1500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b="1" dirty="0"/>
                        <a:t>－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b="1" dirty="0"/>
                        <a:t>２年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b="1" dirty="0"/>
                        <a:t>１０年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17189"/>
                  </a:ext>
                </a:extLst>
              </a:tr>
              <a:tr h="8639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塗替え理由</a:t>
                      </a:r>
                      <a:endParaRPr kumimoji="1" lang="en-US" altLang="ja-JP" sz="1600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/>
                        <a:t>キレイにしたい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/>
                        <a:t>キレイにしたい</a:t>
                      </a:r>
                      <a:endParaRPr lang="en-US" altLang="ja-JP" sz="1600" b="1" dirty="0"/>
                    </a:p>
                    <a:p>
                      <a:pPr algn="ctr"/>
                      <a:r>
                        <a:rPr lang="ja-JP" altLang="en-US" sz="1600" b="1" dirty="0"/>
                        <a:t>快適環境・夏涼しい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/>
                        <a:t>キレイにしたい</a:t>
                      </a:r>
                      <a:endParaRPr lang="en-US" altLang="ja-JP" sz="1600" b="1" dirty="0"/>
                    </a:p>
                    <a:p>
                      <a:pPr algn="ctr"/>
                      <a:r>
                        <a:rPr lang="ja-JP" altLang="en-US" sz="1600" b="1" dirty="0"/>
                        <a:t>夏涼しい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190383"/>
                  </a:ext>
                </a:extLst>
              </a:tr>
            </a:tbl>
          </a:graphicData>
        </a:graphic>
      </p:graphicFrame>
      <p:sp>
        <p:nvSpPr>
          <p:cNvPr id="30" name="正方形/長方形 29"/>
          <p:cNvSpPr/>
          <p:nvPr/>
        </p:nvSpPr>
        <p:spPr>
          <a:xfrm>
            <a:off x="4985468" y="543449"/>
            <a:ext cx="2345635" cy="44826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 rot="3663471">
            <a:off x="7792160" y="5295319"/>
            <a:ext cx="153308" cy="46529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矢印: 上 32"/>
          <p:cNvSpPr/>
          <p:nvPr/>
        </p:nvSpPr>
        <p:spPr>
          <a:xfrm rot="19670308">
            <a:off x="7458591" y="5137284"/>
            <a:ext cx="309259" cy="528589"/>
          </a:xfrm>
          <a:prstGeom prst="up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588" y="6188645"/>
            <a:ext cx="1118566" cy="67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244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161360"/>
              </p:ext>
            </p:extLst>
          </p:nvPr>
        </p:nvGraphicFramePr>
        <p:xfrm>
          <a:off x="224132" y="341907"/>
          <a:ext cx="9589273" cy="4921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796">
                  <a:extLst>
                    <a:ext uri="{9D8B030D-6E8A-4147-A177-3AD203B41FA5}">
                      <a16:colId xmlns:a16="http://schemas.microsoft.com/office/drawing/2014/main" val="2804556969"/>
                    </a:ext>
                  </a:extLst>
                </a:gridCol>
                <a:gridCol w="2593676">
                  <a:extLst>
                    <a:ext uri="{9D8B030D-6E8A-4147-A177-3AD203B41FA5}">
                      <a16:colId xmlns:a16="http://schemas.microsoft.com/office/drawing/2014/main" val="1223509882"/>
                    </a:ext>
                  </a:extLst>
                </a:gridCol>
                <a:gridCol w="3465596">
                  <a:extLst>
                    <a:ext uri="{9D8B030D-6E8A-4147-A177-3AD203B41FA5}">
                      <a16:colId xmlns:a16="http://schemas.microsoft.com/office/drawing/2014/main" val="4101049733"/>
                    </a:ext>
                  </a:extLst>
                </a:gridCol>
                <a:gridCol w="2027205">
                  <a:extLst>
                    <a:ext uri="{9D8B030D-6E8A-4147-A177-3AD203B41FA5}">
                      <a16:colId xmlns:a16="http://schemas.microsoft.com/office/drawing/2014/main" val="1365606365"/>
                    </a:ext>
                  </a:extLst>
                </a:gridCol>
              </a:tblGrid>
              <a:tr h="997246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ルミナスターの特性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394302"/>
                  </a:ext>
                </a:extLst>
              </a:tr>
              <a:tr h="11988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/>
                        <a:t>塗る場所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/>
                        <a:t>屋根</a:t>
                      </a:r>
                      <a:endParaRPr kumimoji="1" lang="en-US" altLang="ja-JP" sz="2400" b="1" dirty="0"/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/>
                        <a:t>外壁・内壁・天井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(</a:t>
                      </a:r>
                      <a:r>
                        <a:rPr kumimoji="1" lang="ja-JP" altLang="en-US" sz="2400" b="1" dirty="0"/>
                        <a:t>室外機</a:t>
                      </a:r>
                      <a:r>
                        <a:rPr kumimoji="1" lang="en-US" altLang="ja-JP" sz="2400" b="1" dirty="0"/>
                        <a:t>)</a:t>
                      </a:r>
                      <a:endParaRPr kumimoji="1" lang="ja-JP" altLang="en-US" sz="2400" b="1" dirty="0"/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58777"/>
                  </a:ext>
                </a:extLst>
              </a:tr>
              <a:tr h="11988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/>
                        <a:t>塗る理由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/>
                        <a:t>屋根裏温度調整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/>
                        <a:t>室温を一定にする</a:t>
                      </a:r>
                    </a:p>
                  </a:txBody>
                  <a:tcPr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/>
                        <a:t>性能アップ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335364"/>
                  </a:ext>
                </a:extLst>
              </a:tr>
              <a:tr h="15268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/>
                        <a:t>効果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1" dirty="0"/>
                        <a:t>夏は室内温度低下</a:t>
                      </a:r>
                      <a:endParaRPr kumimoji="1" lang="en-US" altLang="ja-JP" sz="2200" b="1" dirty="0"/>
                    </a:p>
                    <a:p>
                      <a:pPr algn="ctr"/>
                      <a:r>
                        <a:rPr kumimoji="1" lang="ja-JP" altLang="en-US" sz="2200" b="1" dirty="0"/>
                        <a:t>冬は室内温度上昇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1" dirty="0"/>
                        <a:t>室内の保温</a:t>
                      </a:r>
                      <a:endParaRPr kumimoji="1" lang="en-US" altLang="ja-JP" sz="2200" b="1" dirty="0"/>
                    </a:p>
                    <a:p>
                      <a:pPr algn="ctr"/>
                      <a:r>
                        <a:rPr kumimoji="1" lang="ja-JP" altLang="en-US" sz="2200" b="1" dirty="0"/>
                        <a:t>（各部屋の温度差低減）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/>
                        <a:t>長持ち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973143"/>
                  </a:ext>
                </a:extLst>
              </a:tr>
            </a:tbl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214" y="5323762"/>
            <a:ext cx="1122629" cy="1534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802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418012"/>
              </p:ext>
            </p:extLst>
          </p:nvPr>
        </p:nvGraphicFramePr>
        <p:xfrm>
          <a:off x="16624" y="1"/>
          <a:ext cx="9889375" cy="6983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8341">
                  <a:extLst>
                    <a:ext uri="{9D8B030D-6E8A-4147-A177-3AD203B41FA5}">
                      <a16:colId xmlns:a16="http://schemas.microsoft.com/office/drawing/2014/main" val="1168595530"/>
                    </a:ext>
                  </a:extLst>
                </a:gridCol>
                <a:gridCol w="2296346">
                  <a:extLst>
                    <a:ext uri="{9D8B030D-6E8A-4147-A177-3AD203B41FA5}">
                      <a16:colId xmlns:a16="http://schemas.microsoft.com/office/drawing/2014/main" val="2584264813"/>
                    </a:ext>
                  </a:extLst>
                </a:gridCol>
                <a:gridCol w="2472344">
                  <a:extLst>
                    <a:ext uri="{9D8B030D-6E8A-4147-A177-3AD203B41FA5}">
                      <a16:colId xmlns:a16="http://schemas.microsoft.com/office/drawing/2014/main" val="2112138789"/>
                    </a:ext>
                  </a:extLst>
                </a:gridCol>
                <a:gridCol w="2472344">
                  <a:extLst>
                    <a:ext uri="{9D8B030D-6E8A-4147-A177-3AD203B41FA5}">
                      <a16:colId xmlns:a16="http://schemas.microsoft.com/office/drawing/2014/main" val="996782662"/>
                    </a:ext>
                  </a:extLst>
                </a:gridCol>
              </a:tblGrid>
              <a:tr h="61559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/>
                        <a:t>屋根（壁）塗替え（工場・倉庫・マンション </a:t>
                      </a:r>
                      <a:r>
                        <a:rPr kumimoji="1" lang="ja-JP" altLang="en-US" sz="1800" dirty="0"/>
                        <a:t>塗布面積</a:t>
                      </a:r>
                      <a:r>
                        <a:rPr kumimoji="1" lang="en-US" altLang="ja-JP" sz="1800" dirty="0"/>
                        <a:t>1000</a:t>
                      </a:r>
                      <a:r>
                        <a:rPr kumimoji="1" lang="ja-JP" altLang="en-US" sz="1800" dirty="0"/>
                        <a:t>㎡</a:t>
                      </a:r>
                      <a:r>
                        <a:rPr kumimoji="1" lang="ja-JP" altLang="en-US" sz="2800" dirty="0"/>
                        <a:t>）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493401"/>
                  </a:ext>
                </a:extLst>
              </a:tr>
              <a:tr h="662084"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一般塗料</a:t>
                      </a:r>
                      <a:endParaRPr kumimoji="1" lang="en-US" altLang="ja-JP" b="1" dirty="0"/>
                    </a:p>
                    <a:p>
                      <a:pPr algn="ctr"/>
                      <a:r>
                        <a:rPr kumimoji="1" lang="ja-JP" altLang="en-US" b="1" dirty="0"/>
                        <a:t>シリコン系塗料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遮熱・断熱塗料</a:t>
                      </a:r>
                      <a:endParaRPr kumimoji="1" lang="en-US" altLang="ja-JP" b="1" dirty="0"/>
                    </a:p>
                    <a:p>
                      <a:pPr algn="ctr"/>
                      <a:r>
                        <a:rPr kumimoji="1" lang="ja-JP" altLang="en-US" b="1" dirty="0"/>
                        <a:t>ルミナスター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/>
                        <a:t>遮熱・断熱塗料</a:t>
                      </a:r>
                      <a:endParaRPr kumimoji="1" lang="en-US" altLang="ja-JP" b="1" dirty="0"/>
                    </a:p>
                    <a:p>
                      <a:pPr algn="ctr"/>
                      <a:r>
                        <a:rPr kumimoji="1" lang="ja-JP" altLang="en-US" b="1" dirty="0"/>
                        <a:t>他社塗料　</a:t>
                      </a:r>
                      <a:r>
                        <a:rPr kumimoji="1" lang="en-US" altLang="ja-JP" b="1" dirty="0"/>
                        <a:t>A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35213"/>
                  </a:ext>
                </a:extLst>
              </a:tr>
              <a:tr h="6878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施工費用</a:t>
                      </a:r>
                      <a:endParaRPr kumimoji="1" lang="en-US" altLang="ja-JP" b="1" dirty="0"/>
                    </a:p>
                    <a:p>
                      <a:pPr algn="ctr"/>
                      <a:r>
                        <a:rPr kumimoji="1" lang="ja-JP" altLang="en-US" sz="1400" b="1" dirty="0"/>
                        <a:t>（塗装及び基本施工費含む）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４００万円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５００万円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６５０万円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027912"/>
                  </a:ext>
                </a:extLst>
              </a:tr>
              <a:tr h="6878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塗装単価／㎡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1,400</a:t>
                      </a:r>
                      <a:r>
                        <a:rPr kumimoji="1" lang="ja-JP" altLang="en-US" b="1" dirty="0"/>
                        <a:t>円／㎡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1,250</a:t>
                      </a:r>
                      <a:r>
                        <a:rPr kumimoji="1" lang="ja-JP" altLang="en-US" b="1" dirty="0"/>
                        <a:t>円／㎡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3,400</a:t>
                      </a:r>
                      <a:r>
                        <a:rPr kumimoji="1" lang="ja-JP" altLang="en-US" b="1" dirty="0"/>
                        <a:t>円／㎡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895061"/>
                  </a:ext>
                </a:extLst>
              </a:tr>
              <a:tr h="746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削減コスト・削減率</a:t>
                      </a:r>
                      <a:endParaRPr kumimoji="1" lang="en-US" altLang="ja-JP" b="1" dirty="0"/>
                    </a:p>
                    <a:p>
                      <a:pPr algn="ctr"/>
                      <a:r>
                        <a:rPr kumimoji="1" lang="ja-JP" altLang="en-US" sz="1400" b="1" dirty="0"/>
                        <a:t>年間電気代（</a:t>
                      </a:r>
                      <a:r>
                        <a:rPr kumimoji="1" lang="en-US" altLang="ja-JP" sz="1400" b="1" dirty="0"/>
                        <a:t>250</a:t>
                      </a:r>
                      <a:r>
                        <a:rPr kumimoji="1" lang="ja-JP" altLang="en-US" sz="1400" b="1" dirty="0"/>
                        <a:t>万円の場合）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</a:t>
                      </a:r>
                      <a:r>
                        <a:rPr kumimoji="1" lang="ja-JP" altLang="en-US" b="1" dirty="0"/>
                        <a:t>円</a:t>
                      </a:r>
                      <a:endParaRPr kumimoji="1" lang="en-US" altLang="ja-JP" b="1" dirty="0"/>
                    </a:p>
                    <a:p>
                      <a:pPr algn="ctr"/>
                      <a:r>
                        <a:rPr kumimoji="1" lang="en-US" altLang="ja-JP" b="1" dirty="0"/>
                        <a:t>0</a:t>
                      </a:r>
                      <a:r>
                        <a:rPr kumimoji="1" lang="ja-JP" altLang="en-US" b="1" dirty="0"/>
                        <a:t>％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－</a:t>
                      </a:r>
                      <a:r>
                        <a:rPr kumimoji="1" lang="en-US" altLang="ja-JP" b="1" dirty="0"/>
                        <a:t>625,000</a:t>
                      </a:r>
                      <a:r>
                        <a:rPr kumimoji="1" lang="ja-JP" altLang="en-US" b="1" dirty="0"/>
                        <a:t>円</a:t>
                      </a:r>
                      <a:endParaRPr kumimoji="1" lang="en-US" altLang="ja-JP" b="1" dirty="0"/>
                    </a:p>
                    <a:p>
                      <a:pPr algn="ctr"/>
                      <a:r>
                        <a:rPr kumimoji="1" lang="en-US" altLang="ja-JP" b="1" dirty="0"/>
                        <a:t>25</a:t>
                      </a:r>
                      <a:r>
                        <a:rPr kumimoji="1" lang="ja-JP" altLang="en-US" b="1" dirty="0"/>
                        <a:t>％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－</a:t>
                      </a:r>
                      <a:r>
                        <a:rPr kumimoji="1" lang="en-US" altLang="ja-JP" b="1" dirty="0"/>
                        <a:t>500,000</a:t>
                      </a:r>
                      <a:r>
                        <a:rPr kumimoji="1" lang="ja-JP" altLang="en-US" b="1" dirty="0"/>
                        <a:t>円</a:t>
                      </a:r>
                      <a:endParaRPr kumimoji="1" lang="en-US" altLang="ja-JP" b="1" dirty="0"/>
                    </a:p>
                    <a:p>
                      <a:pPr algn="ctr"/>
                      <a:r>
                        <a:rPr kumimoji="1" lang="en-US" altLang="ja-JP" b="1" dirty="0"/>
                        <a:t>20</a:t>
                      </a:r>
                      <a:r>
                        <a:rPr kumimoji="1" lang="ja-JP" altLang="en-US" b="1" dirty="0"/>
                        <a:t>％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262950"/>
                  </a:ext>
                </a:extLst>
              </a:tr>
              <a:tr h="7551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耐用年数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８年～</a:t>
                      </a:r>
                      <a:r>
                        <a:rPr kumimoji="1" lang="en-US" altLang="ja-JP" b="1" dirty="0"/>
                        <a:t>13</a:t>
                      </a:r>
                      <a:r>
                        <a:rPr kumimoji="1" lang="ja-JP" altLang="en-US" b="1" dirty="0"/>
                        <a:t>年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/>
                        <a:t>１５年</a:t>
                      </a:r>
                      <a:endParaRPr kumimoji="1" lang="ja-JP" altLang="en-US" sz="1800" b="1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10</a:t>
                      </a:r>
                      <a:r>
                        <a:rPr kumimoji="1" lang="ja-JP" altLang="en-US" b="1" dirty="0"/>
                        <a:t>年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16369"/>
                  </a:ext>
                </a:extLst>
              </a:tr>
              <a:tr h="6878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/>
                        <a:t>一般塗料との差額回収期間</a:t>
                      </a:r>
                      <a:endParaRPr kumimoji="1" lang="en-US" altLang="ja-JP" sz="1400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b="1" dirty="0"/>
                        <a:t>－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b="1" dirty="0"/>
                        <a:t>２年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b="1" dirty="0"/>
                        <a:t>１０年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17189"/>
                  </a:ext>
                </a:extLst>
              </a:tr>
              <a:tr h="20154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塗替え理由</a:t>
                      </a:r>
                      <a:endParaRPr kumimoji="1" lang="en-US" altLang="ja-JP" sz="1800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b="1" dirty="0"/>
                        <a:t>キレイにしたい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br>
                        <a:rPr lang="en-US" altLang="ja-JP" sz="1600" b="1" dirty="0"/>
                      </a:br>
                      <a:r>
                        <a:rPr lang="ja-JP" altLang="en-US" sz="1650" b="1" dirty="0"/>
                        <a:t>電気・</a:t>
                      </a:r>
                      <a:r>
                        <a:rPr lang="en-US" altLang="ja-JP" sz="1650" b="1" dirty="0"/>
                        <a:t>CO²</a:t>
                      </a:r>
                      <a:r>
                        <a:rPr lang="ja-JP" altLang="en-US" sz="1650" b="1" dirty="0"/>
                        <a:t>削減</a:t>
                      </a:r>
                      <a:endParaRPr lang="en-US" altLang="ja-JP" sz="1650" b="1" dirty="0"/>
                    </a:p>
                    <a:p>
                      <a:pPr algn="ctr"/>
                      <a:r>
                        <a:rPr lang="ja-JP" altLang="en-US" sz="1650" b="1" dirty="0"/>
                        <a:t>キレイにしたい</a:t>
                      </a:r>
                      <a:endParaRPr lang="en-US" altLang="ja-JP" sz="1650" b="1" dirty="0"/>
                    </a:p>
                    <a:p>
                      <a:pPr algn="ctr"/>
                      <a:r>
                        <a:rPr lang="ja-JP" altLang="en-US" sz="1650" b="1" dirty="0"/>
                        <a:t>労働環境改善</a:t>
                      </a:r>
                      <a:endParaRPr lang="en-US" altLang="ja-JP" sz="1650" b="1" dirty="0"/>
                    </a:p>
                    <a:p>
                      <a:pPr algn="ctr"/>
                      <a:r>
                        <a:rPr lang="ja-JP" altLang="en-US" sz="1650" b="1" dirty="0"/>
                        <a:t>快適環境</a:t>
                      </a:r>
                      <a:br>
                        <a:rPr lang="en-US" altLang="ja-JP" sz="1650" b="1" dirty="0"/>
                      </a:br>
                      <a:r>
                        <a:rPr lang="ja-JP" altLang="en-US" sz="1650" b="1" dirty="0"/>
                        <a:t>夏涼しい・冬暖かい</a:t>
                      </a:r>
                    </a:p>
                    <a:p>
                      <a:pPr algn="ctr"/>
                      <a:br>
                        <a:rPr lang="en-US" altLang="ja-JP" b="1" dirty="0"/>
                      </a:br>
                      <a:endParaRPr lang="ja-JP" altLang="en-US" b="1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b="1" dirty="0"/>
                        <a:t>キレイにしたい</a:t>
                      </a:r>
                      <a:endParaRPr lang="en-US" altLang="ja-JP" b="1" dirty="0"/>
                    </a:p>
                    <a:p>
                      <a:pPr algn="ctr"/>
                      <a:r>
                        <a:rPr lang="ja-JP" altLang="en-US" b="1" dirty="0"/>
                        <a:t>夏涼しい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347128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4962700" y="626934"/>
            <a:ext cx="2441050" cy="61479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30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467</TotalTime>
  <Words>322</Words>
  <Application>Microsoft Office PowerPoint</Application>
  <PresentationFormat>A4 210 x 297 mm</PresentationFormat>
  <Paragraphs>98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AR丸ゴシック体M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A.Nakajima</dc:creator>
  <cp:lastModifiedBy>healup yurika</cp:lastModifiedBy>
  <cp:revision>28</cp:revision>
  <cp:lastPrinted>2017-05-28T08:44:21Z</cp:lastPrinted>
  <dcterms:created xsi:type="dcterms:W3CDTF">2017-05-28T07:14:07Z</dcterms:created>
  <dcterms:modified xsi:type="dcterms:W3CDTF">2023-06-06T02:29:59Z</dcterms:modified>
</cp:coreProperties>
</file>